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302" r:id="rId3"/>
    <p:sldId id="304" r:id="rId4"/>
    <p:sldId id="305" r:id="rId5"/>
    <p:sldId id="303" r:id="rId6"/>
    <p:sldId id="307" r:id="rId7"/>
    <p:sldId id="288" r:id="rId8"/>
    <p:sldId id="311" r:id="rId9"/>
    <p:sldId id="310" r:id="rId10"/>
    <p:sldId id="312" r:id="rId11"/>
    <p:sldId id="308" r:id="rId12"/>
    <p:sldId id="313" r:id="rId13"/>
    <p:sldId id="309" r:id="rId14"/>
    <p:sldId id="319" r:id="rId15"/>
    <p:sldId id="317" r:id="rId16"/>
    <p:sldId id="301" r:id="rId17"/>
    <p:sldId id="314" r:id="rId18"/>
    <p:sldId id="315" r:id="rId19"/>
    <p:sldId id="320" r:id="rId20"/>
    <p:sldId id="321" r:id="rId21"/>
    <p:sldId id="318" r:id="rId22"/>
    <p:sldId id="297" r:id="rId23"/>
    <p:sldId id="298" r:id="rId24"/>
    <p:sldId id="299" r:id="rId25"/>
    <p:sldId id="323" r:id="rId26"/>
  </p:sldIdLst>
  <p:sldSz cx="9906000" cy="72009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B173A0-0CE3-49F3-B62B-4E11C39406AE}">
  <a:tblStyle styleId="{17B173A0-0CE3-49F3-B62B-4E11C39406A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>
      <p:cViewPr varScale="1">
        <p:scale>
          <a:sx n="65" d="100"/>
          <a:sy n="65" d="100"/>
        </p:scale>
        <p:origin x="1061" y="48"/>
      </p:cViewPr>
      <p:guideLst>
        <p:guide orient="horz" pos="2268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03525" y="514350"/>
            <a:ext cx="35369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44743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03525" y="514350"/>
            <a:ext cx="35369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721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38250" y="1178481"/>
            <a:ext cx="7429500" cy="250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238250" y="3782140"/>
            <a:ext cx="7429500" cy="173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t" anchorCtr="0"/>
          <a:lstStyle>
            <a:lvl1pPr marR="0" lvl="0" algn="ctr" rtl="0">
              <a:lnSpc>
                <a:spcPct val="90000"/>
              </a:lnSpc>
              <a:spcBef>
                <a:spcPts val="101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81039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281367" y="6674173"/>
            <a:ext cx="3343275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996113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5882" y="1795229"/>
            <a:ext cx="8543925" cy="2995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75882" y="4818942"/>
            <a:ext cx="8543925" cy="157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t" anchorCtr="0"/>
          <a:lstStyle>
            <a:lvl1pPr marL="462159" marR="0" lvl="0" indent="-231079" algn="l" rtl="0">
              <a:lnSpc>
                <a:spcPct val="90000"/>
              </a:lnSpc>
              <a:spcBef>
                <a:spcPts val="101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24318" marR="0" lvl="1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86477" marR="0" lvl="2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48636" marR="0" lvl="3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0795" marR="0" lvl="4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72954" marR="0" lvl="5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35113" marR="0" lvl="6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97272" marR="0" lvl="7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9431" marR="0" lvl="8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81039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281367" y="6674173"/>
            <a:ext cx="3343275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996113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81042" y="383387"/>
            <a:ext cx="8543925" cy="1391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81040" y="1916906"/>
            <a:ext cx="4210050" cy="456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t" anchorCtr="0"/>
          <a:lstStyle>
            <a:lvl1pPr marL="462159" marR="0" lvl="0" indent="-410808" algn="l" rtl="0">
              <a:lnSpc>
                <a:spcPct val="90000"/>
              </a:lnSpc>
              <a:spcBef>
                <a:spcPts val="101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24318" marR="0" lvl="1" indent="-385133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86477" marR="0" lvl="2" indent="-359457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48636" marR="0" lvl="3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0795" marR="0" lvl="4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72954" marR="0" lvl="5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35113" marR="0" lvl="6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97272" marR="0" lvl="7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9431" marR="0" lvl="8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5014915" y="1916906"/>
            <a:ext cx="4210050" cy="456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t" anchorCtr="0"/>
          <a:lstStyle>
            <a:lvl1pPr marL="462159" marR="0" lvl="0" indent="-410808" algn="l" rtl="0">
              <a:lnSpc>
                <a:spcPct val="90000"/>
              </a:lnSpc>
              <a:spcBef>
                <a:spcPts val="101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24318" marR="0" lvl="1" indent="-385133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86477" marR="0" lvl="2" indent="-359457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48636" marR="0" lvl="3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0795" marR="0" lvl="4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72954" marR="0" lvl="5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35113" marR="0" lvl="6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97272" marR="0" lvl="7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9431" marR="0" lvl="8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81039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281367" y="6674173"/>
            <a:ext cx="3343275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996113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81042" y="383387"/>
            <a:ext cx="8543925" cy="1391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81039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281367" y="6674173"/>
            <a:ext cx="3343275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996113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82330" y="480060"/>
            <a:ext cx="3194942" cy="168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211344" y="1036801"/>
            <a:ext cx="5014913" cy="511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t" anchorCtr="0"/>
          <a:lstStyle>
            <a:lvl1pPr marL="462159" marR="0" lvl="0" indent="-436483" algn="l" rtl="0">
              <a:lnSpc>
                <a:spcPct val="90000"/>
              </a:lnSpc>
              <a:spcBef>
                <a:spcPts val="101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24318" marR="0" lvl="1" indent="-410808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86477" marR="0" lvl="2" indent="-385133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48636" marR="0" lvl="3" indent="-359457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0795" marR="0" lvl="4" indent="-359457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72954" marR="0" lvl="5" indent="-359457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35113" marR="0" lvl="6" indent="-359457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97272" marR="0" lvl="7" indent="-359457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9431" marR="0" lvl="8" indent="-359457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82330" y="2160270"/>
            <a:ext cx="3194942" cy="40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t" anchorCtr="0"/>
          <a:lstStyle>
            <a:lvl1pPr marL="462159" marR="0" lvl="0" indent="-231079" algn="l" rtl="0">
              <a:lnSpc>
                <a:spcPct val="90000"/>
              </a:lnSpc>
              <a:spcBef>
                <a:spcPts val="101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24318" marR="0" lvl="1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86477" marR="0" lvl="2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48636" marR="0" lvl="3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0795" marR="0" lvl="4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72954" marR="0" lvl="5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35113" marR="0" lvl="6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97272" marR="0" lvl="7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9431" marR="0" lvl="8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81039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281367" y="6674173"/>
            <a:ext cx="3343275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996113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82330" y="480060"/>
            <a:ext cx="3194942" cy="168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4211344" y="1036801"/>
            <a:ext cx="5014913" cy="511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t" anchorCtr="0"/>
          <a:lstStyle>
            <a:lvl1pPr marR="0" lvl="0" algn="l" rtl="0">
              <a:lnSpc>
                <a:spcPct val="90000"/>
              </a:lnSpc>
              <a:spcBef>
                <a:spcPts val="101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82330" y="2160270"/>
            <a:ext cx="3194942" cy="40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t" anchorCtr="0"/>
          <a:lstStyle>
            <a:lvl1pPr marL="462159" marR="0" lvl="0" indent="-231079" algn="l" rtl="0">
              <a:lnSpc>
                <a:spcPct val="90000"/>
              </a:lnSpc>
              <a:spcBef>
                <a:spcPts val="101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24318" marR="0" lvl="1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86477" marR="0" lvl="2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48636" marR="0" lvl="3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0795" marR="0" lvl="4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72954" marR="0" lvl="5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35113" marR="0" lvl="6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97272" marR="0" lvl="7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9431" marR="0" lvl="8" indent="-23107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81039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281367" y="6674173"/>
            <a:ext cx="3343275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996113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81042" y="383387"/>
            <a:ext cx="8543925" cy="1391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668548" y="-70604"/>
            <a:ext cx="4568905" cy="854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t" anchorCtr="0"/>
          <a:lstStyle>
            <a:lvl1pPr marL="462159" marR="0" lvl="0" indent="-410808" algn="l" rtl="0">
              <a:lnSpc>
                <a:spcPct val="90000"/>
              </a:lnSpc>
              <a:spcBef>
                <a:spcPts val="101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24318" marR="0" lvl="1" indent="-385133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86477" marR="0" lvl="2" indent="-359457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48636" marR="0" lvl="3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0795" marR="0" lvl="4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72954" marR="0" lvl="5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35113" marR="0" lvl="6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97272" marR="0" lvl="7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9431" marR="0" lvl="8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1039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281367" y="6674173"/>
            <a:ext cx="3343275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996113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105758" y="2366608"/>
            <a:ext cx="6102430" cy="21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771882" y="292539"/>
            <a:ext cx="6102430" cy="628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t" anchorCtr="0"/>
          <a:lstStyle>
            <a:lvl1pPr marL="462159" marR="0" lvl="0" indent="-410808" algn="l" rtl="0">
              <a:lnSpc>
                <a:spcPct val="90000"/>
              </a:lnSpc>
              <a:spcBef>
                <a:spcPts val="101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24318" marR="0" lvl="1" indent="-385133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86477" marR="0" lvl="2" indent="-359457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48636" marR="0" lvl="3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0795" marR="0" lvl="4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72954" marR="0" lvl="5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35113" marR="0" lvl="6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97272" marR="0" lvl="7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9431" marR="0" lvl="8" indent="-346619" algn="l" rtl="0">
              <a:lnSpc>
                <a:spcPct val="90000"/>
              </a:lnSpc>
              <a:spcBef>
                <a:spcPts val="5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81039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281367" y="6674173"/>
            <a:ext cx="3343275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996113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614F-1011-4C36-935B-211CE3C1D6E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C61FF-7110-4A72-93D0-6C9C3E19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0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1042" y="383387"/>
            <a:ext cx="8543925" cy="1391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1042" y="1916906"/>
            <a:ext cx="8543925" cy="456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1039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281367" y="6674173"/>
            <a:ext cx="3343275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996113" y="6674173"/>
            <a:ext cx="2228850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16" tIns="46196" rIns="92416" bIns="46196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9.gif"/><Relationship Id="rId7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8624" y="1872258"/>
            <a:ext cx="6756587" cy="708888"/>
          </a:xfrm>
          <a:prstGeom prst="rect">
            <a:avLst/>
          </a:prstGeom>
        </p:spPr>
        <p:txBody>
          <a:bodyPr wrap="square" lIns="92432" tIns="46216" rIns="92432" bIns="46216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Performance measures</a:t>
            </a:r>
            <a:endParaRPr lang="en-IN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inking Man Animation GIFs | Ten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980184"/>
            <a:ext cx="2304256" cy="306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" y="1404182"/>
            <a:ext cx="2651356" cy="2651356"/>
          </a:xfrm>
          <a:prstGeom prst="rect">
            <a:avLst/>
          </a:prstGeom>
        </p:spPr>
      </p:pic>
      <p:sp>
        <p:nvSpPr>
          <p:cNvPr id="9" name="Cloud Callout 8"/>
          <p:cNvSpPr/>
          <p:nvPr/>
        </p:nvSpPr>
        <p:spPr>
          <a:xfrm>
            <a:off x="2504728" y="1839411"/>
            <a:ext cx="3644908" cy="2167980"/>
          </a:xfrm>
          <a:prstGeom prst="cloudCallout">
            <a:avLst>
              <a:gd name="adj1" fmla="val 77684"/>
              <a:gd name="adj2" fmla="val -53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odoni MT Black" panose="02070A03080606020203" pitchFamily="18" charset="0"/>
              </a:rPr>
              <a:t>How many </a:t>
            </a:r>
            <a:r>
              <a:rPr lang="en-US" sz="3000" dirty="0" err="1">
                <a:latin typeface="Bodoni MT Black" panose="02070A03080606020203" pitchFamily="18" charset="0"/>
              </a:rPr>
              <a:t>KFC’an</a:t>
            </a:r>
            <a:r>
              <a:rPr lang="en-US" sz="3000" dirty="0">
                <a:latin typeface="Bodoni MT Black" panose="02070A03080606020203" pitchFamily="18" charset="0"/>
              </a:rPr>
              <a:t> are in KFC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4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80593" y="1512218"/>
            <a:ext cx="6275129" cy="5256584"/>
            <a:chOff x="5234584" y="114583"/>
            <a:chExt cx="3151242" cy="2765658"/>
          </a:xfrm>
        </p:grpSpPr>
        <p:sp>
          <p:nvSpPr>
            <p:cNvPr id="5" name="TextBox 4"/>
            <p:cNvSpPr txBox="1"/>
            <p:nvPr/>
          </p:nvSpPr>
          <p:spPr>
            <a:xfrm>
              <a:off x="7512724" y="173360"/>
              <a:ext cx="838200" cy="29147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3000" dirty="0"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rPr>
                <a:t>O</a:t>
              </a:r>
              <a:r>
                <a:rPr lang="en-IN" sz="3000" dirty="0" smtClean="0"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rPr>
                <a:t>ther</a:t>
              </a:r>
              <a:endParaRPr lang="en-IN" sz="3000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234584" y="114583"/>
              <a:ext cx="3151242" cy="2765658"/>
              <a:chOff x="5234584" y="114583"/>
              <a:chExt cx="3151242" cy="2765658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5234584" y="550307"/>
                <a:ext cx="1600200" cy="2329934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000"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861826" y="485775"/>
                <a:ext cx="1524000" cy="2394466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000"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673022" y="114583"/>
                <a:ext cx="838200" cy="291476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0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KFC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487711" y="1066800"/>
                <a:ext cx="1066799" cy="291476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3000" dirty="0" err="1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KFC’an</a:t>
                </a:r>
                <a:r>
                  <a:rPr lang="en-IN" sz="30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=40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067864" y="1170223"/>
                <a:ext cx="1111924" cy="291476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3000" dirty="0" err="1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KFC’an</a:t>
                </a:r>
                <a:r>
                  <a:rPr lang="en-IN" sz="30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=20 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26244" y="1821652"/>
                <a:ext cx="1427100" cy="291476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0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non-</a:t>
                </a:r>
                <a:r>
                  <a:rPr lang="en-IN" sz="3000" dirty="0" err="1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KFC’an</a:t>
                </a:r>
                <a:r>
                  <a:rPr lang="en-IN" sz="30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= 20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939538" y="1819876"/>
                <a:ext cx="1381770" cy="291476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0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non-</a:t>
                </a:r>
                <a:r>
                  <a:rPr lang="en-IN" sz="3000" dirty="0" err="1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FC’an</a:t>
                </a:r>
                <a:r>
                  <a:rPr lang="en-IN" sz="30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=20</a:t>
                </a:r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0393" y="4356167"/>
            <a:ext cx="2651356" cy="2651356"/>
          </a:xfrm>
          <a:prstGeom prst="rect">
            <a:avLst/>
          </a:prstGeom>
        </p:spPr>
      </p:pic>
      <p:pic>
        <p:nvPicPr>
          <p:cNvPr id="5126" name="Picture 6" descr="Thinking Man Animation GIFs | Teno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97" y="3707205"/>
            <a:ext cx="2313908" cy="307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KFC hot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09" y="188360"/>
            <a:ext cx="3314498" cy="247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0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965" y="1318567"/>
            <a:ext cx="1775266" cy="116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2" descr="Image result for dominos in db mal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24" y="1638315"/>
            <a:ext cx="1616005" cy="11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DB mall food zone all shops of foo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58" y="2092254"/>
            <a:ext cx="1631957" cy="108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8" descr="Image result for DB mall food zone all shops of foo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81" y="2567629"/>
            <a:ext cx="1733549" cy="113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8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0472" y="4752578"/>
                <a:ext cx="9705528" cy="67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>
                          <a:latin typeface="Cambria Math"/>
                        </a:rPr>
                        <m:t>𝑨𝒄𝒄𝒖𝒓𝒂𝒄𝒚</m:t>
                      </m:r>
                      <m:r>
                        <a:rPr lang="en-IN" sz="20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KFC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’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an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who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seated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KFC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Non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KFC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′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an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who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were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not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seated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on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KFC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otal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no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Friends</m:t>
                          </m:r>
                          <m:r>
                            <m:rPr>
                              <m:nor/>
                            </m:rPr>
                            <a:rPr lang="en-IN" sz="20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72" y="4752578"/>
                <a:ext cx="9705528" cy="6769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9964" y="2160290"/>
            <a:ext cx="9656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Accuracy is</a:t>
            </a:r>
          </a:p>
          <a:p>
            <a:pPr algn="ctr"/>
            <a:r>
              <a:rPr lang="en-US" sz="3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Total number of correctly classified friends over total friends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48544" y="792138"/>
                <a:ext cx="8784976" cy="583264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IN" sz="3000" i="1" dirty="0"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IN" sz="3000" i="1" dirty="0"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3000" b="1" i="1">
                        <a:latin typeface="Cambria Math"/>
                      </a:rPr>
                      <m:t>𝑨𝒄𝒄𝒖𝒓𝒂𝒄𝒚</m:t>
                    </m:r>
                    <m:r>
                      <a:rPr lang="en-IN" sz="30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3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. 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object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predicted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correctly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3000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object</m:t>
                        </m:r>
                      </m:den>
                    </m:f>
                  </m:oMath>
                </a14:m>
                <a:r>
                  <a:rPr lang="en-IN" sz="30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		</a:t>
                </a:r>
              </a:p>
              <a:p>
                <a:pPr marL="0" indent="0">
                  <a:buNone/>
                </a:pPr>
                <a:r>
                  <a:rPr lang="en-IN" sz="30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	     </a:t>
                </a:r>
              </a:p>
              <a:p>
                <a:pPr marL="0" indent="0">
                  <a:buNone/>
                </a:pPr>
                <a:r>
                  <a:rPr lang="en-IN" sz="30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	   =(40+20)/100=60%        </a:t>
                </a:r>
              </a:p>
              <a:p>
                <a:pPr marL="0" indent="0">
                  <a:buNone/>
                </a:pPr>
                <a:r>
                  <a:rPr lang="en-IN" sz="30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	       </a:t>
                </a:r>
              </a:p>
              <a:p>
                <a:pPr marL="50800" indent="0">
                  <a:buNone/>
                </a:pPr>
                <a:r>
                  <a:rPr lang="en-IN" sz="3000" b="1" dirty="0" smtClean="0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          Meaning: </a:t>
                </a:r>
                <a:r>
                  <a:rPr lang="en-IN" sz="3000" b="1" dirty="0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Accuracy </a:t>
                </a:r>
                <a:r>
                  <a:rPr lang="en-IN" sz="3000" b="1" dirty="0" smtClean="0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of our Model is 60%</a:t>
                </a:r>
                <a:endParaRPr lang="en-IN" sz="3000" b="1" dirty="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48544" y="792138"/>
                <a:ext cx="8784976" cy="583264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6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onfused GIFs - Get the best gif on GI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1347365"/>
            <a:ext cx="2416460" cy="244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4"/>
          <p:cNvSpPr/>
          <p:nvPr/>
        </p:nvSpPr>
        <p:spPr>
          <a:xfrm>
            <a:off x="5241032" y="1152178"/>
            <a:ext cx="4071664" cy="1882626"/>
          </a:xfrm>
          <a:prstGeom prst="cloudCallout">
            <a:avLst>
              <a:gd name="adj1" fmla="val -71596"/>
              <a:gd name="adj2" fmla="val 27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Cambria" panose="02040503050406030204" pitchFamily="18" charset="0"/>
                <a:ea typeface="Cambria" panose="02040503050406030204" pitchFamily="18" charset="0"/>
              </a:rPr>
              <a:t>99 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negative </a:t>
            </a:r>
            <a:r>
              <a:rPr lang="en-US" sz="2500" dirty="0" smtClean="0">
                <a:latin typeface="Cambria" panose="02040503050406030204" pitchFamily="18" charset="0"/>
                <a:ea typeface="Cambria" panose="02040503050406030204" pitchFamily="18" charset="0"/>
              </a:rPr>
              <a:t>classes and 1 positive classes</a:t>
            </a:r>
            <a:endParaRPr lang="en-US" sz="2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5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472" y="4392538"/>
            <a:ext cx="93938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3000" b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Explanation: </a:t>
            </a:r>
          </a:p>
          <a:p>
            <a:pPr marL="0" indent="0" algn="just">
              <a:buNone/>
            </a:pPr>
            <a:r>
              <a:rPr lang="en-IN" sz="3000" b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What happened if 99 </a:t>
            </a:r>
            <a:r>
              <a:rPr lang="en-IN" sz="3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people are Non-</a:t>
            </a:r>
            <a:r>
              <a:rPr lang="en-IN" sz="3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KFC’an</a:t>
            </a:r>
            <a:r>
              <a:rPr lang="en-IN" sz="3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?? And our </a:t>
            </a:r>
            <a:r>
              <a:rPr lang="en-IN" sz="3000" b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model worked well and he shifted 99 friends to non </a:t>
            </a:r>
            <a:r>
              <a:rPr lang="en-IN" sz="30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KFC’an</a:t>
            </a:r>
            <a:r>
              <a:rPr lang="en-IN" sz="3000" b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shops. </a:t>
            </a:r>
            <a:endParaRPr lang="en-IN" sz="30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40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36576" y="1008162"/>
            <a:ext cx="81369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4000" b="1" dirty="0">
                <a:latin typeface="Times New Roman" pitchFamily="18" charset="0"/>
                <a:cs typeface="Times New Roman" pitchFamily="18" charset="0"/>
              </a:rPr>
              <a:t>Then what is the </a:t>
            </a:r>
            <a:r>
              <a:rPr lang="en-IN" sz="4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Accuracy</a:t>
            </a:r>
            <a:r>
              <a:rPr lang="en-IN" sz="4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4000" b="1" dirty="0">
                <a:latin typeface="Times New Roman" pitchFamily="18" charset="0"/>
                <a:cs typeface="Times New Roman" pitchFamily="18" charset="0"/>
              </a:rPr>
              <a:t>of this </a:t>
            </a:r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0" indent="0" algn="just">
              <a:buNone/>
            </a:pP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4000" dirty="0" smtClean="0"/>
              <a:t>99/100 </a:t>
            </a:r>
            <a:r>
              <a:rPr lang="en-US" sz="4000" dirty="0"/>
              <a:t>i.e. </a:t>
            </a:r>
            <a:r>
              <a:rPr lang="en-US" sz="4000" dirty="0">
                <a:solidFill>
                  <a:srgbClr val="FF0000"/>
                </a:solidFill>
              </a:rPr>
              <a:t>99</a:t>
            </a:r>
            <a:r>
              <a:rPr lang="en-US" sz="4000" dirty="0" smtClean="0">
                <a:solidFill>
                  <a:srgbClr val="FF0000"/>
                </a:solidFill>
              </a:rPr>
              <a:t>%</a:t>
            </a:r>
          </a:p>
          <a:p>
            <a:pPr algn="ctr"/>
            <a:endParaRPr lang="en-US" sz="4000" dirty="0" smtClean="0">
              <a:solidFill>
                <a:srgbClr val="FF0000"/>
              </a:solidFill>
            </a:endParaRPr>
          </a:p>
          <a:p>
            <a:pPr algn="just"/>
            <a:endParaRPr lang="en-US" sz="4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 fontAlgn="base"/>
            <a:r>
              <a:rPr lang="en-GB" sz="3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Therefore classification </a:t>
            </a:r>
            <a:r>
              <a:rPr lang="en-GB" sz="3000" dirty="0">
                <a:latin typeface="Cambria" panose="02040503050406030204" pitchFamily="18" charset="0"/>
                <a:ea typeface="Cambria" panose="02040503050406030204" pitchFamily="18" charset="0"/>
              </a:rPr>
              <a:t>accuracy alone can be misleading if you have an unequal number of observations in each class or if you have more than two classes in your dataset</a:t>
            </a:r>
            <a:r>
              <a:rPr lang="en-GB" sz="30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Explosion 2 7"/>
          <p:cNvSpPr/>
          <p:nvPr/>
        </p:nvSpPr>
        <p:spPr>
          <a:xfrm>
            <a:off x="4880992" y="2592338"/>
            <a:ext cx="3672408" cy="1800200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Misleading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990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0295" y="1728242"/>
            <a:ext cx="8736687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5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Performance </a:t>
            </a:r>
            <a:r>
              <a:rPr lang="en-IN" sz="3500" dirty="0" smtClean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measures are used to calculate </a:t>
            </a:r>
          </a:p>
          <a:p>
            <a:pPr algn="ctr"/>
            <a:r>
              <a:rPr lang="en-US" sz="3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The efficiency </a:t>
            </a: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of an algorithm</a:t>
            </a:r>
            <a:r>
              <a:rPr lang="en-IN" sz="3000" b="1" dirty="0" smtClean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endParaRPr lang="en-IN" sz="30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745" y="3672458"/>
            <a:ext cx="825578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5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Performance </a:t>
            </a:r>
            <a:r>
              <a:rPr lang="en-IN" sz="35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measures for Classification are:</a:t>
            </a:r>
          </a:p>
          <a:p>
            <a:pPr algn="ctr"/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Accuracy, Purity, Precision, Recall, F-measure</a:t>
            </a:r>
          </a:p>
          <a:p>
            <a:pPr algn="ctr"/>
            <a:endParaRPr lang="en-IN" sz="35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42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6536" y="1656234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calculate all the performance measures we need a matrix named as a………..</a:t>
            </a:r>
            <a:endParaRPr lang="en-US" sz="30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218" name="Picture 2" descr="Confused Sticker for iOS &amp; Android |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671897"/>
            <a:ext cx="3797912" cy="37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21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08584" y="1008162"/>
            <a:ext cx="7776864" cy="1080120"/>
          </a:xfrm>
        </p:spPr>
        <p:txBody>
          <a:bodyPr/>
          <a:lstStyle/>
          <a:p>
            <a:r>
              <a:rPr lang="en-IN" b="1" dirty="0" smtClean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CONFUSION MATRIX</a:t>
            </a:r>
            <a:endParaRPr lang="en-IN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31025"/>
              </p:ext>
            </p:extLst>
          </p:nvPr>
        </p:nvGraphicFramePr>
        <p:xfrm>
          <a:off x="1244589" y="2088282"/>
          <a:ext cx="7740859" cy="2522570"/>
        </p:xfrm>
        <a:graphic>
          <a:graphicData uri="http://schemas.openxmlformats.org/drawingml/2006/table">
            <a:tbl>
              <a:tblPr firstRow="1" bandRow="1">
                <a:solidFill>
                  <a:srgbClr val="7030A0"/>
                </a:solidFill>
                <a:tableStyleId>{08FB837D-C827-4EFA-A057-4D05807E0F7C}</a:tableStyleId>
              </a:tblPr>
              <a:tblGrid>
                <a:gridCol w="2179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1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9978">
                <a:tc>
                  <a:txBody>
                    <a:bodyPr/>
                    <a:lstStyle/>
                    <a:p>
                      <a:endParaRPr lang="en-IN" sz="25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4295" marR="74295" marT="37148" marB="3714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 smtClean="0">
                          <a:solidFill>
                            <a:srgbClr val="FFFF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P’</a:t>
                      </a:r>
                    </a:p>
                    <a:p>
                      <a:pPr algn="ctr"/>
                      <a:r>
                        <a:rPr lang="en-IN" sz="2500" dirty="0" smtClean="0">
                          <a:solidFill>
                            <a:srgbClr val="FFFF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(Predicted)</a:t>
                      </a:r>
                      <a:endParaRPr lang="en-IN" sz="2500" b="1" dirty="0">
                        <a:solidFill>
                          <a:srgbClr val="FFFF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4295" marR="74295" marT="37148" marB="3714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 smtClean="0">
                          <a:solidFill>
                            <a:srgbClr val="FFFF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N’</a:t>
                      </a:r>
                    </a:p>
                    <a:p>
                      <a:pPr algn="ctr"/>
                      <a:r>
                        <a:rPr lang="en-IN" sz="2500" dirty="0" smtClean="0">
                          <a:solidFill>
                            <a:srgbClr val="FFFF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(Predicted)</a:t>
                      </a:r>
                      <a:endParaRPr lang="en-IN" sz="2500" b="1" dirty="0">
                        <a:solidFill>
                          <a:srgbClr val="FFFF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4295" marR="74295" marT="37148" marB="3714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147">
                <a:tc>
                  <a:txBody>
                    <a:bodyPr/>
                    <a:lstStyle/>
                    <a:p>
                      <a:pPr algn="ctr"/>
                      <a:r>
                        <a:rPr lang="en-IN" sz="2500" b="1" dirty="0" smtClean="0">
                          <a:solidFill>
                            <a:srgbClr val="FFFF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 (Actual)</a:t>
                      </a:r>
                    </a:p>
                  </a:txBody>
                  <a:tcPr marL="74295" marR="74295" marT="37148" marB="3714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True Positive (TP)</a:t>
                      </a:r>
                      <a:endParaRPr lang="en-IN" sz="25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4295" marR="74295" marT="37148" marB="3714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False Negative (FN) </a:t>
                      </a:r>
                      <a:endParaRPr lang="en-IN" sz="25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4295" marR="74295" marT="37148" marB="3714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147">
                <a:tc>
                  <a:txBody>
                    <a:bodyPr/>
                    <a:lstStyle/>
                    <a:p>
                      <a:pPr algn="ctr"/>
                      <a:r>
                        <a:rPr lang="en-IN" sz="2500" b="1" dirty="0" smtClean="0">
                          <a:solidFill>
                            <a:srgbClr val="FFFF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 (Actual)</a:t>
                      </a:r>
                      <a:endParaRPr lang="en-IN" sz="2500" b="1" dirty="0">
                        <a:solidFill>
                          <a:srgbClr val="FFFF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4295" marR="74295" marT="37148" marB="3714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False Positive (FP)</a:t>
                      </a:r>
                      <a:endParaRPr lang="en-IN" sz="25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4295" marR="74295" marT="37148" marB="3714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True Negative (TN)</a:t>
                      </a:r>
                      <a:endParaRPr lang="en-IN" sz="25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4295" marR="74295" marT="37148" marB="37148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208584" y="4680570"/>
            <a:ext cx="777686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GB" sz="2500" dirty="0">
                <a:latin typeface="Cambria" panose="02040503050406030204" pitchFamily="18" charset="0"/>
                <a:ea typeface="Cambria" panose="02040503050406030204" pitchFamily="18" charset="0"/>
              </a:rPr>
              <a:t>A confusion matrix is a technique for summarizing the performance of a classification algorithm.</a:t>
            </a:r>
          </a:p>
          <a:p>
            <a:pPr algn="just" fontAlgn="base"/>
            <a:r>
              <a:rPr lang="en-GB" sz="2500" dirty="0">
                <a:latin typeface="Cambria" panose="02040503050406030204" pitchFamily="18" charset="0"/>
                <a:ea typeface="Cambria" panose="02040503050406030204" pitchFamily="18" charset="0"/>
              </a:rPr>
              <a:t>Calculating a confusion matrix can give you a better idea of what your classification model is getting right and what types of errors it is making.</a:t>
            </a:r>
          </a:p>
        </p:txBody>
      </p:sp>
    </p:spTree>
    <p:extLst>
      <p:ext uri="{BB962C8B-B14F-4D97-AF65-F5344CB8AC3E}">
        <p14:creationId xmlns:p14="http://schemas.microsoft.com/office/powerpoint/2010/main" val="108287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8584" y="2016274"/>
            <a:ext cx="770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In our case </a:t>
            </a:r>
          </a:p>
          <a:p>
            <a:pPr algn="ctr"/>
            <a:endParaRPr lang="en-US" sz="4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40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sz="4000" dirty="0" smtClean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ositive class </a:t>
            </a:r>
            <a:r>
              <a:rPr lang="en-US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is </a:t>
            </a:r>
            <a:r>
              <a:rPr lang="en-US" sz="4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KFC’an</a:t>
            </a:r>
            <a:r>
              <a:rPr lang="en-US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</a:p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sz="4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egative class </a:t>
            </a:r>
            <a:r>
              <a:rPr lang="en-US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is non-</a:t>
            </a:r>
            <a:r>
              <a:rPr lang="en-US" sz="4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KFCN’an</a:t>
            </a:r>
            <a:r>
              <a:rPr lang="en-US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1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on 2 3"/>
          <p:cNvSpPr/>
          <p:nvPr/>
        </p:nvSpPr>
        <p:spPr>
          <a:xfrm>
            <a:off x="488504" y="1944266"/>
            <a:ext cx="9145016" cy="3528392"/>
          </a:xfrm>
          <a:prstGeom prst="irregularSeal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latin typeface="Bodoni MT Black" panose="02070A03080606020203" pitchFamily="18" charset="0"/>
              </a:rPr>
              <a:t>Hey, </a:t>
            </a:r>
          </a:p>
          <a:p>
            <a:pPr algn="ctr"/>
            <a:r>
              <a:rPr lang="en-US" sz="2500" b="1" dirty="0" smtClean="0">
                <a:latin typeface="Bodoni MT Black" panose="02070A03080606020203" pitchFamily="18" charset="0"/>
              </a:rPr>
              <a:t>You got first rank…</a:t>
            </a:r>
          </a:p>
          <a:p>
            <a:pPr algn="ctr"/>
            <a:r>
              <a:rPr lang="en-US" sz="2500" b="1" dirty="0" smtClean="0">
                <a:latin typeface="Bodoni MT Black" panose="02070A03080606020203" pitchFamily="18" charset="0"/>
              </a:rPr>
              <a:t>Throw a party</a:t>
            </a:r>
            <a:endParaRPr lang="en-US" sz="2500" b="1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128464" y="2160290"/>
            <a:ext cx="10297144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True Positive: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Predict 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KFC’</a:t>
            </a:r>
            <a:r>
              <a:rPr lang="en-I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an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as 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</a:t>
            </a:r>
            <a:r>
              <a:rPr lang="en-I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an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. (TPR=SENSITIVITY)</a:t>
            </a:r>
          </a:p>
          <a:p>
            <a:pPr>
              <a:lnSpc>
                <a:spcPct val="200000"/>
              </a:lnSpc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False positive: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Predict: 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KFC’</a:t>
            </a:r>
            <a:r>
              <a:rPr lang="en-I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an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as non-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KFC’</a:t>
            </a:r>
            <a:r>
              <a:rPr lang="en-I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an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False Negative: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Predict non-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KFC’</a:t>
            </a:r>
            <a:r>
              <a:rPr lang="en-I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an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as 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KFC’</a:t>
            </a:r>
            <a:r>
              <a:rPr lang="en-I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an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.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True Negative: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Predict non-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KFC’</a:t>
            </a:r>
            <a:r>
              <a:rPr lang="en-I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an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as non-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KFC’</a:t>
            </a:r>
            <a:r>
              <a:rPr lang="en-I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an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.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I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(TNR=SPICIFICITY)</a:t>
            </a:r>
          </a:p>
          <a:p>
            <a:pPr marL="0" indent="0">
              <a:lnSpc>
                <a:spcPct val="200000"/>
              </a:lnSpc>
              <a:buNone/>
            </a:pP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1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Accuracy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Accuracy = (TP + TN) / (TP + FN + FP + TN)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48544" y="2952378"/>
                <a:ext cx="8784976" cy="3888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2416" tIns="46196" rIns="92416" bIns="46196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IN" i="1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Or </a:t>
                </a:r>
              </a:p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IN" b="1" i="1">
                        <a:latin typeface="Cambria Math"/>
                      </a:rPr>
                      <m:t>𝑨𝒄𝒄𝒖𝒓𝒂𝒄𝒚</m:t>
                    </m:r>
                    <m:r>
                      <a:rPr lang="en-IN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. 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object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predicted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correctly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b="1" i="1" dirty="0"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itchFamily="18" charset="0"/>
                          </a:rPr>
                          <m:t>object</m:t>
                        </m:r>
                      </m:den>
                    </m:f>
                  </m:oMath>
                </a14:m>
                <a:r>
                  <a:rPr lang="en-IN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			     </a:t>
                </a:r>
              </a:p>
              <a:p>
                <a:pPr marL="0" indent="0">
                  <a:buFont typeface="Arial"/>
                  <a:buNone/>
                </a:pPr>
                <a:r>
                  <a:rPr lang="en-IN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	   =(40+20)/100=60%        </a:t>
                </a:r>
              </a:p>
              <a:p>
                <a:pPr marL="0" indent="0">
                  <a:buFont typeface="Arial"/>
                  <a:buNone/>
                </a:pPr>
                <a:r>
                  <a:rPr lang="en-IN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	       </a:t>
                </a:r>
              </a:p>
              <a:p>
                <a:pPr marL="50800" indent="0">
                  <a:buFont typeface="Arial"/>
                  <a:buNone/>
                </a:pPr>
                <a:r>
                  <a:rPr lang="en-IN" b="1" dirty="0" smtClean="0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          Meaning: </a:t>
                </a:r>
                <a:r>
                  <a:rPr lang="en-IN" b="1" dirty="0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Accuracy </a:t>
                </a:r>
                <a:r>
                  <a:rPr lang="en-IN" b="1" dirty="0" smtClean="0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of our Model is 60%</a:t>
                </a:r>
                <a:endParaRPr lang="en-IN" b="1" dirty="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44" y="2952378"/>
                <a:ext cx="8784976" cy="3888432"/>
              </a:xfrm>
              <a:prstGeom prst="rect">
                <a:avLst/>
              </a:prstGeom>
              <a:blipFill>
                <a:blip r:embed="rId2"/>
                <a:stretch>
                  <a:fillRect l="-1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5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163" y="1037531"/>
            <a:ext cx="6315075" cy="928688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Precision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92561" y="1976493"/>
                <a:ext cx="8578328" cy="225506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IN" sz="2500" i="1" dirty="0">
                    <a:latin typeface="Times New Roman" pitchFamily="18" charset="0"/>
                    <a:cs typeface="Times New Roman" pitchFamily="18" charset="0"/>
                  </a:rPr>
                  <a:t>Persons classified </a:t>
                </a:r>
                <a:r>
                  <a:rPr lang="en-IN" sz="2500" i="1" dirty="0" err="1">
                    <a:latin typeface="Times New Roman" pitchFamily="18" charset="0"/>
                    <a:cs typeface="Times New Roman" pitchFamily="18" charset="0"/>
                  </a:rPr>
                  <a:t>KFC’an</a:t>
                </a:r>
                <a:r>
                  <a:rPr lang="en-IN" sz="2500" i="1" dirty="0">
                    <a:latin typeface="Times New Roman" pitchFamily="18" charset="0"/>
                    <a:cs typeface="Times New Roman" pitchFamily="18" charset="0"/>
                  </a:rPr>
                  <a:t>, How many are actually </a:t>
                </a:r>
                <a:r>
                  <a:rPr lang="en-IN" sz="2500" i="1" dirty="0" err="1">
                    <a:latin typeface="Times New Roman" pitchFamily="18" charset="0"/>
                    <a:cs typeface="Times New Roman" pitchFamily="18" charset="0"/>
                  </a:rPr>
                  <a:t>KFC’an</a:t>
                </a:r>
                <a:r>
                  <a:rPr lang="en-IN" sz="2500" i="1" dirty="0">
                    <a:latin typeface="Times New Roman" pitchFamily="18" charset="0"/>
                    <a:cs typeface="Times New Roman" pitchFamily="18" charset="0"/>
                  </a:rPr>
                  <a:t>?</a:t>
                </a:r>
              </a:p>
              <a:p>
                <a:pPr marL="0" indent="0">
                  <a:buNone/>
                </a:pPr>
                <a:endParaRPr lang="en-IN" sz="25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IN" sz="2500" i="1" dirty="0">
                    <a:latin typeface="Times New Roman" pitchFamily="18" charset="0"/>
                    <a:cs typeface="Times New Roman" pitchFamily="18" charset="0"/>
                  </a:rPr>
                  <a:t>Precision</a:t>
                </a:r>
                <a14:m>
                  <m:oMath xmlns:m="http://schemas.openxmlformats.org/officeDocument/2006/math">
                    <m:r>
                      <a:rPr lang="en-IN" sz="25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IN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.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persons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that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are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actually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KFC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′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an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.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persons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classified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as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KFC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′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an</m:t>
                        </m:r>
                      </m:den>
                    </m:f>
                  </m:oMath>
                </a14:m>
                <a:endParaRPr lang="en-IN" sz="25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500" i="1" dirty="0">
                        <a:latin typeface="Times New Roman" pitchFamily="18" charset="0"/>
                        <a:cs typeface="Times New Roman" pitchFamily="18" charset="0"/>
                      </a:rPr>
                      <m:t>Precision</m:t>
                    </m:r>
                    <m:r>
                      <a:rPr lang="en-IN" sz="25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500" i="1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𝑇𝑃</m:t>
                        </m:r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IN" sz="2500" i="1" dirty="0">
                    <a:latin typeface="Times New Roman" pitchFamily="18" charset="0"/>
                    <a:cs typeface="Times New Roman" pitchFamily="18" charset="0"/>
                  </a:rPr>
                  <a:t>          </a:t>
                </a:r>
                <a:r>
                  <a:rPr lang="en-IN" sz="2500" dirty="0">
                    <a:latin typeface="Times New Roman" pitchFamily="18" charset="0"/>
                    <a:cs typeface="Times New Roman" pitchFamily="18" charset="0"/>
                  </a:rPr>
                  <a:t>=40/40+20         =40/60=66.66%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92561" y="1976493"/>
                <a:ext cx="8578328" cy="2255066"/>
              </a:xfrm>
              <a:blipFill>
                <a:blip r:embed="rId2"/>
                <a:stretch>
                  <a:fillRect l="-1208" b="-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5097016" y="4214536"/>
            <a:ext cx="4473873" cy="2986363"/>
            <a:chOff x="5181600" y="76200"/>
            <a:chExt cx="3429000" cy="2819400"/>
          </a:xfrm>
        </p:grpSpPr>
        <p:sp>
          <p:nvSpPr>
            <p:cNvPr id="5" name="TextBox 4"/>
            <p:cNvSpPr txBox="1"/>
            <p:nvPr/>
          </p:nvSpPr>
          <p:spPr>
            <a:xfrm>
              <a:off x="7467600" y="76200"/>
              <a:ext cx="838200" cy="449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900" dirty="0">
                  <a:latin typeface="Times New Roman" pitchFamily="18" charset="0"/>
                  <a:cs typeface="Times New Roman" pitchFamily="18" charset="0"/>
                </a:rPr>
                <a:t>other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81600" y="152400"/>
              <a:ext cx="3429000" cy="2743200"/>
              <a:chOff x="5181600" y="152400"/>
              <a:chExt cx="3429000" cy="27432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5257800" y="489466"/>
                <a:ext cx="1600200" cy="23299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9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086600" y="501134"/>
                <a:ext cx="1524000" cy="23944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9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791200" y="152400"/>
                <a:ext cx="838200" cy="44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900" dirty="0">
                    <a:latin typeface="Times New Roman" pitchFamily="18" charset="0"/>
                    <a:cs typeface="Times New Roman" pitchFamily="18" charset="0"/>
                  </a:rPr>
                  <a:t>KFC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562600" y="1066800"/>
                <a:ext cx="1295400" cy="790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900" dirty="0" err="1">
                    <a:latin typeface="Times New Roman" pitchFamily="18" charset="0"/>
                    <a:cs typeface="Times New Roman" pitchFamily="18" charset="0"/>
                  </a:rPr>
                  <a:t>KFC’an</a:t>
                </a:r>
                <a:r>
                  <a:rPr lang="en-IN" sz="1900" dirty="0">
                    <a:latin typeface="Times New Roman" pitchFamily="18" charset="0"/>
                    <a:cs typeface="Times New Roman" pitchFamily="18" charset="0"/>
                  </a:rPr>
                  <a:t>=40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162800" y="1066800"/>
                <a:ext cx="1219201" cy="790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900" dirty="0" err="1">
                    <a:latin typeface="Times New Roman" pitchFamily="18" charset="0"/>
                    <a:cs typeface="Times New Roman" pitchFamily="18" charset="0"/>
                  </a:rPr>
                  <a:t>KFC’an</a:t>
                </a:r>
                <a:r>
                  <a:rPr lang="en-IN" sz="1900" dirty="0">
                    <a:latin typeface="Times New Roman" pitchFamily="18" charset="0"/>
                    <a:cs typeface="Times New Roman" pitchFamily="18" charset="0"/>
                  </a:rPr>
                  <a:t>=20 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81600" y="1828800"/>
                <a:ext cx="1828800" cy="790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900" dirty="0">
                    <a:latin typeface="Times New Roman" pitchFamily="18" charset="0"/>
                    <a:cs typeface="Times New Roman" pitchFamily="18" charset="0"/>
                  </a:rPr>
                  <a:t>non-</a:t>
                </a:r>
                <a:r>
                  <a:rPr lang="en-IN" sz="1900" dirty="0" err="1">
                    <a:latin typeface="Times New Roman" pitchFamily="18" charset="0"/>
                    <a:cs typeface="Times New Roman" pitchFamily="18" charset="0"/>
                  </a:rPr>
                  <a:t>KFC’an</a:t>
                </a:r>
                <a:r>
                  <a:rPr lang="en-IN" sz="1900" dirty="0">
                    <a:latin typeface="Times New Roman" pitchFamily="18" charset="0"/>
                    <a:cs typeface="Times New Roman" pitchFamily="18" charset="0"/>
                  </a:rPr>
                  <a:t>= 20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162800" y="1849612"/>
                <a:ext cx="1447800" cy="790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900" dirty="0">
                    <a:latin typeface="Times New Roman" pitchFamily="18" charset="0"/>
                    <a:cs typeface="Times New Roman" pitchFamily="18" charset="0"/>
                  </a:rPr>
                  <a:t>non-</a:t>
                </a:r>
                <a:r>
                  <a:rPr lang="en-IN" sz="1900" dirty="0" err="1">
                    <a:latin typeface="Times New Roman" pitchFamily="18" charset="0"/>
                    <a:cs typeface="Times New Roman" pitchFamily="18" charset="0"/>
                  </a:rPr>
                  <a:t>FC’an</a:t>
                </a:r>
                <a:r>
                  <a:rPr lang="en-IN" sz="1900" dirty="0">
                    <a:latin typeface="Times New Roman" pitchFamily="18" charset="0"/>
                    <a:cs typeface="Times New Roman" pitchFamily="18" charset="0"/>
                  </a:rPr>
                  <a:t>=20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60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075" y="1062037"/>
            <a:ext cx="6315075" cy="928688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Recall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26179" y="1732352"/>
                <a:ext cx="8441882" cy="3714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500" i="1" dirty="0">
                    <a:latin typeface="Times New Roman" pitchFamily="18" charset="0"/>
                    <a:cs typeface="Times New Roman" pitchFamily="18" charset="0"/>
                  </a:rPr>
                  <a:t>Of the persons that are actually </a:t>
                </a:r>
                <a:r>
                  <a:rPr lang="en-IN" sz="2500" i="1" dirty="0" err="1">
                    <a:latin typeface="Times New Roman" pitchFamily="18" charset="0"/>
                    <a:cs typeface="Times New Roman" pitchFamily="18" charset="0"/>
                  </a:rPr>
                  <a:t>KFC’an</a:t>
                </a:r>
                <a:r>
                  <a:rPr lang="en-IN" sz="2500" i="1" dirty="0">
                    <a:latin typeface="Times New Roman" pitchFamily="18" charset="0"/>
                    <a:cs typeface="Times New Roman" pitchFamily="18" charset="0"/>
                  </a:rPr>
                  <a:t>, How many are classified as </a:t>
                </a:r>
                <a:r>
                  <a:rPr lang="en-IN" sz="2500" i="1" dirty="0" err="1">
                    <a:latin typeface="Times New Roman" pitchFamily="18" charset="0"/>
                    <a:cs typeface="Times New Roman" pitchFamily="18" charset="0"/>
                  </a:rPr>
                  <a:t>KFC’an</a:t>
                </a:r>
                <a:r>
                  <a:rPr lang="en-IN" sz="25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IN" sz="25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IN" sz="2500" i="1" dirty="0">
                    <a:latin typeface="Times New Roman" pitchFamily="18" charset="0"/>
                    <a:cs typeface="Times New Roman" pitchFamily="18" charset="0"/>
                  </a:rPr>
                  <a:t>Recall</a:t>
                </a:r>
                <a14:m>
                  <m:oMath xmlns:m="http://schemas.openxmlformats.org/officeDocument/2006/math">
                    <m:r>
                      <a:rPr lang="en-IN" sz="25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.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person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correctly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classified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as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KFC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′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an</m:t>
                        </m:r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</m:num>
                      <m:den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𝑁𝑜</m:t>
                        </m:r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. </m:t>
                        </m:r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𝑜𝑓</m:t>
                        </m:r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𝑝𝑒𝑟𝑠𝑜𝑛𝑠</m:t>
                        </m:r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𝑎𝑐𝑡𝑢𝑎𝑙𝑙𝑦</m:t>
                        </m:r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𝐾𝐹</m:t>
                        </m:r>
                        <m:sSup>
                          <m:sSupPr>
                            <m:ctrlPr>
                              <a:rPr lang="en-IN" sz="25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sz="2500" i="1" dirty="0">
                                <a:latin typeface="Cambria Math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IN" sz="2500" i="1" dirty="0">
                                <a:latin typeface="Cambria Math"/>
                                <a:cs typeface="Times New Roman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𝑎𝑛</m:t>
                        </m:r>
                      </m:den>
                    </m:f>
                  </m:oMath>
                </a14:m>
                <a:endParaRPr lang="en-IN" sz="2500" dirty="0" smtClean="0"/>
              </a:p>
              <a:p>
                <a:pPr marL="0" indent="0">
                  <a:buNone/>
                </a:pPr>
                <a:r>
                  <a:rPr lang="en-IN" sz="2500" i="1" dirty="0">
                    <a:latin typeface="Times New Roman" pitchFamily="18" charset="0"/>
                    <a:cs typeface="Times New Roman" pitchFamily="18" charset="0"/>
                  </a:rPr>
                  <a:t>Recall</a:t>
                </a:r>
                <a14:m>
                  <m:oMath xmlns:m="http://schemas.openxmlformats.org/officeDocument/2006/math">
                    <m:r>
                      <a:rPr lang="en-IN" sz="25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2500" i="1" dirty="0">
                            <a:latin typeface="Times New Roman" pitchFamily="18" charset="0"/>
                            <a:cs typeface="Times New Roman" pitchFamily="18" charset="0"/>
                          </a:rPr>
                          <m:t>TP</m:t>
                        </m:r>
                      </m:num>
                      <m:den>
                        <m:r>
                          <a:rPr lang="en-IN" sz="2500" i="1">
                            <a:latin typeface="Cambria Math"/>
                          </a:rPr>
                          <m:t>𝑇𝑃</m:t>
                        </m:r>
                        <m:r>
                          <a:rPr lang="en-IN" sz="2500" i="1">
                            <a:latin typeface="Cambria Math"/>
                          </a:rPr>
                          <m:t>+</m:t>
                        </m:r>
                        <m:r>
                          <a:rPr lang="en-IN" sz="2500" i="1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IN" sz="2500" dirty="0" smtClean="0"/>
                  <a:t>=40/60</a:t>
                </a:r>
                <a:endParaRPr lang="en-IN" sz="25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26179" y="1732352"/>
                <a:ext cx="8441882" cy="3714750"/>
              </a:xfrm>
              <a:blipFill>
                <a:blip r:embed="rId2"/>
                <a:stretch>
                  <a:fillRect l="-1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880992" y="4032498"/>
            <a:ext cx="4887069" cy="3599061"/>
            <a:chOff x="5181600" y="76200"/>
            <a:chExt cx="3429000" cy="3193919"/>
          </a:xfrm>
        </p:grpSpPr>
        <p:sp>
          <p:nvSpPr>
            <p:cNvPr id="5" name="TextBox 4"/>
            <p:cNvSpPr txBox="1"/>
            <p:nvPr/>
          </p:nvSpPr>
          <p:spPr>
            <a:xfrm>
              <a:off x="7467600" y="76200"/>
              <a:ext cx="8382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300" dirty="0"/>
                <a:t>other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81600" y="152400"/>
              <a:ext cx="3429000" cy="3117719"/>
              <a:chOff x="5181600" y="152400"/>
              <a:chExt cx="3429000" cy="3117719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5257800" y="489466"/>
                <a:ext cx="1600200" cy="23299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30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086600" y="501134"/>
                <a:ext cx="1524000" cy="23944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30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791200" y="152400"/>
                <a:ext cx="83820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300" dirty="0"/>
                  <a:t>KFC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562601" y="1066800"/>
                <a:ext cx="129540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300" dirty="0" err="1"/>
                  <a:t>KFC’an</a:t>
                </a:r>
                <a:r>
                  <a:rPr lang="en-IN" sz="2300" dirty="0"/>
                  <a:t>=40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162800" y="1066800"/>
                <a:ext cx="1219200" cy="142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300" dirty="0" err="1"/>
                  <a:t>KFC’an</a:t>
                </a:r>
                <a:r>
                  <a:rPr lang="en-IN" sz="2300" dirty="0"/>
                  <a:t>=20 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81600" y="1828800"/>
                <a:ext cx="1828800" cy="142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300" dirty="0"/>
                  <a:t>non-</a:t>
                </a:r>
                <a:r>
                  <a:rPr lang="en-IN" sz="2300" dirty="0" err="1"/>
                  <a:t>KFC’an</a:t>
                </a:r>
                <a:r>
                  <a:rPr lang="en-IN" sz="2300" dirty="0"/>
                  <a:t>= 20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162800" y="1849612"/>
                <a:ext cx="1447800" cy="142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300" dirty="0"/>
                  <a:t>non-</a:t>
                </a:r>
                <a:r>
                  <a:rPr lang="en-IN" sz="2300" dirty="0" err="1"/>
                  <a:t>FC’an</a:t>
                </a:r>
                <a:r>
                  <a:rPr lang="en-IN" sz="2300" dirty="0"/>
                  <a:t>=20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F-measure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1042" y="1990725"/>
            <a:ext cx="8543925" cy="371475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</a:t>
            </a:r>
            <a:r>
              <a:rPr lang="en-IN" dirty="0" smtClean="0"/>
              <a:t>hen we need to compare two systems.</a:t>
            </a:r>
          </a:p>
          <a:p>
            <a:pPr marL="0" indent="0">
              <a:buNone/>
            </a:pPr>
            <a:r>
              <a:rPr lang="en-IN" dirty="0" smtClean="0"/>
              <a:t>Assume</a:t>
            </a:r>
          </a:p>
          <a:p>
            <a:endParaRPr lang="en-IN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520119"/>
              </p:ext>
            </p:extLst>
          </p:nvPr>
        </p:nvGraphicFramePr>
        <p:xfrm>
          <a:off x="2476504" y="3168402"/>
          <a:ext cx="4953000" cy="19792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625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2500" dirty="0" smtClean="0"/>
                        <a:t>System 1</a:t>
                      </a:r>
                    </a:p>
                    <a:p>
                      <a:pPr marL="0" indent="0">
                        <a:buNone/>
                      </a:pPr>
                      <a:endParaRPr lang="en-IN" sz="2500" dirty="0" smtClean="0"/>
                    </a:p>
                    <a:p>
                      <a:pPr marL="0" indent="0">
                        <a:buNone/>
                      </a:pPr>
                      <a:r>
                        <a:rPr lang="en-IN" sz="2500" dirty="0" smtClean="0"/>
                        <a:t>Precision=60%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2500" dirty="0" smtClean="0"/>
                        <a:t>Recall=70%</a:t>
                      </a:r>
                    </a:p>
                    <a:p>
                      <a:endParaRPr lang="en-IN" sz="2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2500" dirty="0" smtClean="0"/>
                        <a:t>System 2</a:t>
                      </a:r>
                    </a:p>
                    <a:p>
                      <a:pPr marL="0" indent="0">
                        <a:buNone/>
                      </a:pPr>
                      <a:endParaRPr lang="en-IN" sz="2500" dirty="0" smtClean="0"/>
                    </a:p>
                    <a:p>
                      <a:pPr marL="0" indent="0">
                        <a:buNone/>
                      </a:pPr>
                      <a:r>
                        <a:rPr lang="en-IN" sz="2500" dirty="0" smtClean="0"/>
                        <a:t>Precision=50%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2500" dirty="0" smtClean="0"/>
                        <a:t>Recall=80%</a:t>
                      </a:r>
                      <a:endParaRPr lang="en-IN" sz="2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080792" y="5277794"/>
                <a:ext cx="4069432" cy="855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500" i="1" dirty="0">
                    <a:latin typeface="Times New Roman" pitchFamily="18" charset="0"/>
                    <a:cs typeface="Times New Roman" pitchFamily="18" charset="0"/>
                  </a:rPr>
                  <a:t>F-measure</a:t>
                </a:r>
                <a14:m>
                  <m:oMath xmlns:m="http://schemas.openxmlformats.org/officeDocument/2006/math">
                    <m:r>
                      <a:rPr lang="en-IN" sz="25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2500" i="1">
                            <a:latin typeface="Cambria Math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IN" sz="25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IN" sz="2500" i="1" dirty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500" i="1" dirty="0">
                                <a:latin typeface="Cambria Math"/>
                                <a:cs typeface="Times New Roman" pitchFamily="18" charset="0"/>
                              </a:rPr>
                              <m:t>𝑃𝑟𝑒𝑐𝑖𝑠𝑖𝑜𝑛</m:t>
                            </m:r>
                          </m:den>
                        </m:f>
                        <m:r>
                          <a:rPr lang="en-IN" sz="2500" i="1" dirty="0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5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IN" sz="2500" i="1" dirty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500" i="1" dirty="0">
                                <a:latin typeface="Cambria Math"/>
                                <a:cs typeface="Times New Roman" pitchFamily="18" charset="0"/>
                              </a:rPr>
                              <m:t>𝑅𝑒𝑐𝑎𝑙𝑙</m:t>
                            </m:r>
                          </m:den>
                        </m:f>
                      </m:den>
                    </m:f>
                  </m:oMath>
                </a14:m>
                <a:endParaRPr lang="en-IN" sz="25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792" y="5277794"/>
                <a:ext cx="4069432" cy="855362"/>
              </a:xfrm>
              <a:prstGeom prst="rect">
                <a:avLst/>
              </a:prstGeom>
              <a:blipFill>
                <a:blip r:embed="rId2"/>
                <a:stretch>
                  <a:fillRect l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36776" y="3168402"/>
            <a:ext cx="4849404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dirty="0">
                <a:latin typeface="Blackadder ITC" panose="04020505051007020D02" pitchFamily="82" charset="0"/>
              </a:rPr>
              <a:t> Thank you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42750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2864768" y="2736354"/>
            <a:ext cx="3888432" cy="2088232"/>
          </a:xfrm>
          <a:prstGeom prst="plaqu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latin typeface="Bodoni MT Black" panose="02070A03080606020203" pitchFamily="18" charset="0"/>
              </a:rPr>
              <a:t>OK Let’s go to  </a:t>
            </a:r>
            <a:r>
              <a:rPr lang="en-US" sz="5000" dirty="0" smtClean="0">
                <a:solidFill>
                  <a:srgbClr val="0070C0"/>
                </a:solidFill>
                <a:latin typeface="Bodoni MT Black" panose="02070A03080606020203" pitchFamily="18" charset="0"/>
              </a:rPr>
              <a:t>KFC</a:t>
            </a:r>
            <a:endParaRPr lang="en-US" sz="5000" dirty="0">
              <a:solidFill>
                <a:srgbClr val="0070C0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9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6736" y="3384426"/>
            <a:ext cx="5400600" cy="308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5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Total </a:t>
            </a:r>
            <a:r>
              <a:rPr lang="en-IN" sz="4500" b="1" dirty="0" smtClean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friends  = 100 </a:t>
            </a:r>
          </a:p>
          <a:p>
            <a:pPr>
              <a:lnSpc>
                <a:spcPct val="150000"/>
              </a:lnSpc>
            </a:pPr>
            <a:r>
              <a:rPr lang="en-IN" sz="4500" b="1" dirty="0" err="1" smtClean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KFC’</a:t>
            </a:r>
            <a:r>
              <a:rPr lang="en-IN" sz="4500" b="1" i="1" dirty="0" err="1" smtClean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an</a:t>
            </a:r>
            <a:r>
              <a:rPr lang="en-IN" sz="4500" b="1" i="1" dirty="0" smtClean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    =       60</a:t>
            </a:r>
            <a:endParaRPr lang="en-IN" sz="4500" b="1" i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4500" b="1" dirty="0" smtClean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Non-</a:t>
            </a:r>
            <a:r>
              <a:rPr lang="en-IN" sz="4500" b="1" dirty="0" err="1" smtClean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KFC’</a:t>
            </a:r>
            <a:r>
              <a:rPr lang="en-IN" sz="4500" b="1" i="1" dirty="0" err="1" smtClean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an</a:t>
            </a:r>
            <a:r>
              <a:rPr lang="en-IN" sz="4500" b="1" i="1" dirty="0" smtClean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 = 40</a:t>
            </a:r>
            <a:endParaRPr lang="en-IN" sz="4500" b="1" i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472" y="1093451"/>
            <a:ext cx="968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Cambria" panose="02040503050406030204" pitchFamily="18" charset="0"/>
                <a:ea typeface="Cambria" panose="02040503050406030204" pitchFamily="18" charset="0"/>
              </a:rPr>
              <a:t>I know the choice of each Friend</a:t>
            </a:r>
            <a:endParaRPr lang="en-US" sz="6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90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Callout 5"/>
          <p:cNvSpPr/>
          <p:nvPr/>
        </p:nvSpPr>
        <p:spPr>
          <a:xfrm>
            <a:off x="6177136" y="1008162"/>
            <a:ext cx="3384376" cy="3240360"/>
          </a:xfrm>
          <a:prstGeom prst="cloudCallout">
            <a:avLst>
              <a:gd name="adj1" fmla="val -102756"/>
              <a:gd name="adj2" fmla="val 19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latin typeface="Cambria" panose="02040503050406030204" pitchFamily="18" charset="0"/>
                <a:ea typeface="Cambria" panose="02040503050406030204" pitchFamily="18" charset="0"/>
              </a:rPr>
              <a:t>I will move  the guest in KFC and non-KFC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Dancing Robot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008162"/>
            <a:ext cx="5281786" cy="528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20752" y="5544666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Classifier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68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umbs Up Gif - Ice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864146"/>
            <a:ext cx="7495712" cy="58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94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Image result for KFC ho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6" y="944663"/>
            <a:ext cx="7257485" cy="542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0" name="Picture 4" descr="Image result for DB mall food zone all shops of f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012" y="4623832"/>
            <a:ext cx="1631957" cy="108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6" descr="Image result for DB mall food zone all shops of food"/>
          <p:cNvSpPr>
            <a:spLocks noChangeAspect="1" noChangeArrowheads="1"/>
          </p:cNvSpPr>
          <p:nvPr/>
        </p:nvSpPr>
        <p:spPr bwMode="auto">
          <a:xfrm>
            <a:off x="1364655" y="697012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IN" sz="1138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6284" name="Picture 28" descr="Image result for DB mall food zone all shops of foo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28" y="2176428"/>
            <a:ext cx="1733549" cy="113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6" name="Picture 30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28" y="944663"/>
            <a:ext cx="1775266" cy="116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8" name="Picture 32" descr="Image result for dominos in db mal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204" y="3383039"/>
            <a:ext cx="1616005" cy="11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ancing Robot GIFs - Get the best GIF on GIPHY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3024386"/>
            <a:ext cx="3817861" cy="381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78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cared Crowd GIFs | Ten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08162"/>
            <a:ext cx="934921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02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hinking Man Animation GIFs | Ten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1296194"/>
            <a:ext cx="3131728" cy="31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 1 4"/>
          <p:cNvSpPr/>
          <p:nvPr/>
        </p:nvSpPr>
        <p:spPr>
          <a:xfrm>
            <a:off x="848544" y="900150"/>
            <a:ext cx="4752528" cy="46445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latin typeface="Bodoni MT Black" panose="02070A03080606020203" pitchFamily="18" charset="0"/>
              </a:rPr>
              <a:t>I Should have check the model in prior  </a:t>
            </a:r>
            <a:endParaRPr lang="en-US" sz="3000" dirty="0">
              <a:latin typeface="Bodoni MT Black" panose="02070A030806060202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6696" y="5731284"/>
            <a:ext cx="5670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Let’s see what happened 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9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DB95571B0CE341AFF26496ADE8F2FC" ma:contentTypeVersion="2" ma:contentTypeDescription="Create a new document." ma:contentTypeScope="" ma:versionID="9e8c638e7cc10f7e2c94ce85928d07b6">
  <xsd:schema xmlns:xsd="http://www.w3.org/2001/XMLSchema" xmlns:xs="http://www.w3.org/2001/XMLSchema" xmlns:p="http://schemas.microsoft.com/office/2006/metadata/properties" xmlns:ns2="1748055e-9013-4071-95ee-0b8bf3a23c37" targetNamespace="http://schemas.microsoft.com/office/2006/metadata/properties" ma:root="true" ma:fieldsID="e7ae6a866d10ba64a54f261316e76d1f" ns2:_="">
    <xsd:import namespace="1748055e-9013-4071-95ee-0b8bf3a23c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8055e-9013-4071-95ee-0b8bf3a23c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3DBCBB-1CCD-4208-9090-8FEAAAE0F5DF}"/>
</file>

<file path=customXml/itemProps2.xml><?xml version="1.0" encoding="utf-8"?>
<ds:datastoreItem xmlns:ds="http://schemas.openxmlformats.org/officeDocument/2006/customXml" ds:itemID="{C4FB54FE-CE93-499D-8B62-3772005DEA1E}"/>
</file>

<file path=customXml/itemProps3.xml><?xml version="1.0" encoding="utf-8"?>
<ds:datastoreItem xmlns:ds="http://schemas.openxmlformats.org/officeDocument/2006/customXml" ds:itemID="{7E0D56DC-EE8E-47A5-94F0-ABC3594635C5}"/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623</Words>
  <Application>Microsoft Office PowerPoint</Application>
  <PresentationFormat>Custom</PresentationFormat>
  <Paragraphs>110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Blackadder ITC</vt:lpstr>
      <vt:lpstr>Bodoni MT Black</vt:lpstr>
      <vt:lpstr>Calibri</vt:lpstr>
      <vt:lpstr>Cambria</vt:lpstr>
      <vt:lpstr>Cambria Math</vt:lpstr>
      <vt:lpstr>Times New Roman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CONFUSION MATRIX</vt:lpstr>
      <vt:lpstr>PowerPoint Presentation</vt:lpstr>
      <vt:lpstr>PowerPoint Presentation</vt:lpstr>
      <vt:lpstr>Accuracy</vt:lpstr>
      <vt:lpstr>Precision</vt:lpstr>
      <vt:lpstr>Recall</vt:lpstr>
      <vt:lpstr>F-measure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Pradeep Kumar TS</dc:creator>
  <cp:lastModifiedBy>lenovo</cp:lastModifiedBy>
  <cp:revision>60</cp:revision>
  <dcterms:modified xsi:type="dcterms:W3CDTF">2023-03-04T18:46:24Z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0x0101002CDB95571B0CE341AFF26496ADE8F2FC</vt:lpwstr>
  </property>
</Properties>
</file>